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73" r:id="rId4"/>
    <p:sldId id="258" r:id="rId5"/>
    <p:sldId id="274" r:id="rId6"/>
    <p:sldId id="259" r:id="rId7"/>
    <p:sldId id="260" r:id="rId8"/>
    <p:sldId id="275" r:id="rId9"/>
    <p:sldId id="269" r:id="rId10"/>
    <p:sldId id="270" r:id="rId11"/>
    <p:sldId id="271" r:id="rId12"/>
    <p:sldId id="277" r:id="rId13"/>
    <p:sldId id="278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17"/>
  </p:normalViewPr>
  <p:slideViewPr>
    <p:cSldViewPr>
      <p:cViewPr varScale="1">
        <p:scale>
          <a:sx n="139" d="100"/>
          <a:sy n="139" d="100"/>
        </p:scale>
        <p:origin x="60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4D001-95B6-48C1-8114-22D52418A48B}" type="datetimeFigureOut">
              <a:rPr lang="ru-RU" smtClean="0"/>
              <a:t>05.12.16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6352B-C630-4C61-9F96-5C0386901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1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99376-11A0-4186-9195-31124EC7A15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922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40303-E9B4-4455-A2F4-103892B7E2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21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5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бизнеса и инвестиционная модель сегодня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44816" cy="1752600"/>
          </a:xfrm>
        </p:spPr>
        <p:txBody>
          <a:bodyPr>
            <a:normAutofit/>
          </a:bodyPr>
          <a:lstStyle/>
          <a:p>
            <a:pPr algn="r"/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</a:rPr>
              <a:t>Роза-Хутор, 05.12.16</a:t>
            </a:r>
          </a:p>
          <a:p>
            <a:pPr algn="r"/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Сергей Веселков</a:t>
            </a:r>
          </a:p>
          <a:p>
            <a:pPr algn="r"/>
            <a:r>
              <a:rPr lang="ru-RU" sz="1800" dirty="0" smtClean="0"/>
              <a:t>Председатель Совета Директоров</a:t>
            </a:r>
          </a:p>
          <a:p>
            <a:pPr algn="r"/>
            <a:r>
              <a:rPr lang="ru-RU" sz="1800" dirty="0" smtClean="0"/>
              <a:t> «Инвестиционной </a:t>
            </a:r>
            <a:r>
              <a:rPr lang="ru-RU" sz="1800" smtClean="0"/>
              <a:t>компании </a:t>
            </a:r>
            <a:r>
              <a:rPr lang="ru-RU" sz="1800" smtClean="0"/>
              <a:t>«</a:t>
            </a:r>
            <a:r>
              <a:rPr lang="ru-RU" sz="1800" smtClean="0"/>
              <a:t>ФОРУМ</a:t>
            </a:r>
            <a:r>
              <a:rPr lang="ru-RU" sz="1800" smtClean="0"/>
              <a:t>»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481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b="1">
                <a:solidFill>
                  <a:srgbClr val="DA251C"/>
                </a:solidFill>
              </a:defRPr>
            </a:lvl1pPr>
          </a:lstStyle>
          <a:p>
            <a:r>
              <a:rPr lang="ru-RU" dirty="0" smtClean="0">
                <a:solidFill>
                  <a:srgbClr val="166246"/>
                </a:solidFill>
              </a:rPr>
              <a:t>.</a:t>
            </a:r>
            <a:endParaRPr lang="ru-RU" dirty="0">
              <a:solidFill>
                <a:srgbClr val="166246"/>
              </a:solidFill>
            </a:endParaRPr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>
            <a:off x="0" y="692696"/>
            <a:ext cx="91440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5843" y="1075206"/>
            <a:ext cx="270247" cy="93610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err="1" smtClean="0"/>
              <a:t>Диз.генер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48490" y="1075206"/>
            <a:ext cx="270247" cy="93610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err="1" smtClean="0"/>
              <a:t>Диз.генер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72154" y="1075206"/>
            <a:ext cx="270247" cy="93610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err="1" smtClean="0"/>
              <a:t>Диз.генер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604202" y="1088413"/>
            <a:ext cx="270247" cy="93610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err="1" smtClean="0"/>
              <a:t>Диз.генер</a:t>
            </a:r>
            <a:endParaRPr lang="ru-RU" sz="1200" dirty="0"/>
          </a:p>
        </p:txBody>
      </p:sp>
      <p:sp>
        <p:nvSpPr>
          <p:cNvPr id="5" name="Цилиндр 4"/>
          <p:cNvSpPr/>
          <p:nvPr/>
        </p:nvSpPr>
        <p:spPr>
          <a:xfrm>
            <a:off x="773361" y="2924944"/>
            <a:ext cx="398793" cy="1008112"/>
          </a:xfrm>
          <a:prstGeom prst="ca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25 м</a:t>
            </a:r>
            <a:endParaRPr lang="ru-RU" dirty="0"/>
          </a:p>
        </p:txBody>
      </p:sp>
      <p:sp>
        <p:nvSpPr>
          <p:cNvPr id="16" name="Цилиндр 15"/>
          <p:cNvSpPr/>
          <p:nvPr/>
        </p:nvSpPr>
        <p:spPr>
          <a:xfrm>
            <a:off x="1645192" y="3429000"/>
            <a:ext cx="334520" cy="648072"/>
          </a:xfrm>
          <a:prstGeom prst="ca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5 м</a:t>
            </a:r>
            <a:endParaRPr lang="ru-RU" dirty="0"/>
          </a:p>
        </p:txBody>
      </p:sp>
      <p:cxnSp>
        <p:nvCxnSpPr>
          <p:cNvPr id="9" name="Прямая соединительная линия 8"/>
          <p:cNvCxnSpPr>
            <a:stCxn id="3" idx="2"/>
          </p:cNvCxnSpPr>
          <p:nvPr/>
        </p:nvCxnSpPr>
        <p:spPr>
          <a:xfrm flipH="1">
            <a:off x="460966" y="2011310"/>
            <a:ext cx="1" cy="265562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endCxn id="16" idx="1"/>
          </p:cNvCxnSpPr>
          <p:nvPr/>
        </p:nvCxnSpPr>
        <p:spPr>
          <a:xfrm>
            <a:off x="460967" y="2276872"/>
            <a:ext cx="1351485" cy="1152128"/>
          </a:xfrm>
          <a:prstGeom prst="bentConnector2">
            <a:avLst/>
          </a:prstGeom>
          <a:ln>
            <a:solidFill>
              <a:srgbClr val="00FF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0" idx="2"/>
          </p:cNvCxnSpPr>
          <p:nvPr/>
        </p:nvCxnSpPr>
        <p:spPr>
          <a:xfrm flipH="1">
            <a:off x="883613" y="2011310"/>
            <a:ext cx="1" cy="265562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2" idx="2"/>
          </p:cNvCxnSpPr>
          <p:nvPr/>
        </p:nvCxnSpPr>
        <p:spPr>
          <a:xfrm flipH="1">
            <a:off x="1307277" y="2011310"/>
            <a:ext cx="1" cy="265562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3" idx="2"/>
          </p:cNvCxnSpPr>
          <p:nvPr/>
        </p:nvCxnSpPr>
        <p:spPr>
          <a:xfrm flipH="1">
            <a:off x="1739325" y="2024517"/>
            <a:ext cx="1" cy="252355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34045" y="5733256"/>
            <a:ext cx="1378408" cy="7920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Насосная</a:t>
            </a:r>
            <a:endParaRPr lang="ru-RU" dirty="0"/>
          </a:p>
        </p:txBody>
      </p:sp>
      <p:cxnSp>
        <p:nvCxnSpPr>
          <p:cNvPr id="31" name="Соединительная линия уступом 30"/>
          <p:cNvCxnSpPr>
            <a:stCxn id="5" idx="3"/>
            <a:endCxn id="16" idx="3"/>
          </p:cNvCxnSpPr>
          <p:nvPr/>
        </p:nvCxnSpPr>
        <p:spPr>
          <a:xfrm rot="16200000" flipH="1">
            <a:off x="1320597" y="3585217"/>
            <a:ext cx="144016" cy="839694"/>
          </a:xfrm>
          <a:prstGeom prst="bentConnector3">
            <a:avLst>
              <a:gd name="adj1" fmla="val 258732"/>
            </a:avLst>
          </a:prstGeom>
          <a:ln>
            <a:solidFill>
              <a:srgbClr val="00FF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49" name="Скругленный прямоугольник 2048"/>
          <p:cNvSpPr/>
          <p:nvPr/>
        </p:nvSpPr>
        <p:spPr>
          <a:xfrm>
            <a:off x="3347864" y="2924944"/>
            <a:ext cx="576064" cy="12961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Д.Т</a:t>
            </a:r>
          </a:p>
          <a:p>
            <a:pPr algn="ctr"/>
            <a:r>
              <a:rPr lang="ru-RU" sz="1400" b="1" dirty="0" smtClean="0"/>
              <a:t>50м</a:t>
            </a:r>
          </a:p>
          <a:p>
            <a:pPr algn="ctr"/>
            <a:r>
              <a:rPr lang="ru-RU" b="1" dirty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076328" y="2924944"/>
            <a:ext cx="576064" cy="129614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Нефть</a:t>
            </a:r>
          </a:p>
          <a:p>
            <a:pPr algn="ctr"/>
            <a:r>
              <a:rPr lang="ru-RU" sz="1400" dirty="0" smtClean="0"/>
              <a:t>50м</a:t>
            </a:r>
            <a:endParaRPr lang="ru-RU" dirty="0" smtClean="0"/>
          </a:p>
          <a:p>
            <a:pPr algn="ctr"/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788024" y="2924944"/>
            <a:ext cx="576064" cy="12961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Д.Т</a:t>
            </a:r>
          </a:p>
          <a:p>
            <a:pPr algn="ctr"/>
            <a:r>
              <a:rPr lang="ru-RU" sz="1400" b="1" dirty="0" smtClean="0"/>
              <a:t>50м</a:t>
            </a:r>
          </a:p>
          <a:p>
            <a:pPr algn="ctr"/>
            <a:r>
              <a:rPr lang="ru-RU" b="1" dirty="0" smtClean="0"/>
              <a:t>3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561090" y="2924944"/>
            <a:ext cx="576064" cy="12961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Д.Т</a:t>
            </a:r>
          </a:p>
          <a:p>
            <a:pPr algn="ctr"/>
            <a:r>
              <a:rPr lang="ru-RU" sz="1400" b="1" dirty="0" smtClean="0"/>
              <a:t>50м</a:t>
            </a:r>
          </a:p>
          <a:p>
            <a:pPr algn="ctr"/>
            <a:r>
              <a:rPr lang="ru-RU" b="1" dirty="0"/>
              <a:t>4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238619" y="2924944"/>
            <a:ext cx="576064" cy="12961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Д.Т</a:t>
            </a:r>
          </a:p>
          <a:p>
            <a:pPr algn="ctr"/>
            <a:r>
              <a:rPr lang="ru-RU" sz="1400" b="1" dirty="0" smtClean="0"/>
              <a:t>50м</a:t>
            </a:r>
          </a:p>
          <a:p>
            <a:pPr algn="ctr"/>
            <a:r>
              <a:rPr lang="ru-RU" b="1" dirty="0"/>
              <a:t>5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948264" y="2924944"/>
            <a:ext cx="576064" cy="129614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Нефть</a:t>
            </a:r>
          </a:p>
          <a:p>
            <a:pPr algn="ctr"/>
            <a:r>
              <a:rPr lang="ru-RU" sz="1400" dirty="0" smtClean="0"/>
              <a:t>50м</a:t>
            </a:r>
            <a:endParaRPr lang="ru-RU" dirty="0" smtClean="0"/>
          </a:p>
          <a:p>
            <a:pPr algn="ctr"/>
            <a:r>
              <a:rPr lang="ru-RU" dirty="0"/>
              <a:t>6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2056" name="Соединительная линия уступом 2055"/>
          <p:cNvCxnSpPr>
            <a:stCxn id="38" idx="2"/>
            <a:endCxn id="8" idx="1"/>
          </p:cNvCxnSpPr>
          <p:nvPr/>
        </p:nvCxnSpPr>
        <p:spPr>
          <a:xfrm rot="5400000">
            <a:off x="4253182" y="3819827"/>
            <a:ext cx="1872208" cy="2674731"/>
          </a:xfrm>
          <a:prstGeom prst="bentConnector4">
            <a:avLst>
              <a:gd name="adj1" fmla="val 34615"/>
              <a:gd name="adj2" fmla="val 108547"/>
            </a:avLst>
          </a:prstGeom>
          <a:ln>
            <a:solidFill>
              <a:srgbClr val="00FF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60" name="Соединительная линия уступом 2059"/>
          <p:cNvCxnSpPr>
            <a:stCxn id="37" idx="2"/>
            <a:endCxn id="8" idx="1"/>
          </p:cNvCxnSpPr>
          <p:nvPr/>
        </p:nvCxnSpPr>
        <p:spPr>
          <a:xfrm rot="5400000">
            <a:off x="3914417" y="4158591"/>
            <a:ext cx="1872208" cy="1997202"/>
          </a:xfrm>
          <a:prstGeom prst="bentConnector4">
            <a:avLst>
              <a:gd name="adj1" fmla="val 34615"/>
              <a:gd name="adj2" fmla="val 111446"/>
            </a:avLst>
          </a:prstGeom>
          <a:ln>
            <a:solidFill>
              <a:srgbClr val="00FF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62" name="Соединительная линия уступом 2061"/>
          <p:cNvCxnSpPr>
            <a:stCxn id="36" idx="2"/>
            <a:endCxn id="8" idx="1"/>
          </p:cNvCxnSpPr>
          <p:nvPr/>
        </p:nvCxnSpPr>
        <p:spPr>
          <a:xfrm rot="5400000">
            <a:off x="3527884" y="4545124"/>
            <a:ext cx="1872208" cy="1224136"/>
          </a:xfrm>
          <a:prstGeom prst="bentConnector4">
            <a:avLst>
              <a:gd name="adj1" fmla="val 34615"/>
              <a:gd name="adj2" fmla="val 118674"/>
            </a:avLst>
          </a:prstGeom>
          <a:ln>
            <a:solidFill>
              <a:srgbClr val="00FF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68" name="Соединительная линия уступом 2067"/>
          <p:cNvCxnSpPr>
            <a:stCxn id="2049" idx="2"/>
            <a:endCxn id="8" idx="1"/>
          </p:cNvCxnSpPr>
          <p:nvPr/>
        </p:nvCxnSpPr>
        <p:spPr>
          <a:xfrm rot="16200000" flipH="1">
            <a:off x="2807804" y="5049180"/>
            <a:ext cx="1872208" cy="216024"/>
          </a:xfrm>
          <a:prstGeom prst="bentConnector2">
            <a:avLst/>
          </a:prstGeom>
          <a:ln>
            <a:solidFill>
              <a:srgbClr val="00FF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70" name="Соединительная линия уступом 2069"/>
          <p:cNvCxnSpPr>
            <a:stCxn id="40" idx="2"/>
          </p:cNvCxnSpPr>
          <p:nvPr/>
        </p:nvCxnSpPr>
        <p:spPr>
          <a:xfrm rot="5400000">
            <a:off x="4770022" y="2222866"/>
            <a:ext cx="468052" cy="4464496"/>
          </a:xfrm>
          <a:prstGeom prst="bentConnector2">
            <a:avLst/>
          </a:prstGeom>
          <a:ln>
            <a:solidFill>
              <a:srgbClr val="00FF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72" name="Соединительная линия уступом 2071"/>
          <p:cNvCxnSpPr>
            <a:stCxn id="35" idx="2"/>
          </p:cNvCxnSpPr>
          <p:nvPr/>
        </p:nvCxnSpPr>
        <p:spPr>
          <a:xfrm rot="5400000">
            <a:off x="3370058" y="3694838"/>
            <a:ext cx="468052" cy="1520552"/>
          </a:xfrm>
          <a:prstGeom prst="bentConnector2">
            <a:avLst/>
          </a:prstGeom>
          <a:ln>
            <a:solidFill>
              <a:srgbClr val="00FF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21830" y="1030919"/>
            <a:ext cx="59084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97% удобства +</a:t>
            </a:r>
          </a:p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60% выгоды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44008" y="5517232"/>
            <a:ext cx="2232248" cy="1152128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ТЗП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76256" y="5517232"/>
            <a:ext cx="864096" cy="1152128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5517232"/>
            <a:ext cx="792088" cy="1152128"/>
          </a:xfrm>
          <a:prstGeom prst="rect">
            <a:avLst/>
          </a:prstGeom>
          <a:solidFill>
            <a:srgbClr val="FFFF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Соединительная линия уступом 25"/>
          <p:cNvCxnSpPr>
            <a:stCxn id="6" idx="0"/>
            <a:endCxn id="5" idx="3"/>
          </p:cNvCxnSpPr>
          <p:nvPr/>
        </p:nvCxnSpPr>
        <p:spPr>
          <a:xfrm rot="16200000" flipV="1">
            <a:off x="3348443" y="1557371"/>
            <a:ext cx="1584176" cy="6335546"/>
          </a:xfrm>
          <a:prstGeom prst="bentConnector3">
            <a:avLst>
              <a:gd name="adj1" fmla="val 22514"/>
            </a:avLst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Овал 2054"/>
          <p:cNvSpPr/>
          <p:nvPr/>
        </p:nvSpPr>
        <p:spPr>
          <a:xfrm>
            <a:off x="3964413" y="5967283"/>
            <a:ext cx="223829" cy="2520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7196389" y="5733256"/>
            <a:ext cx="223829" cy="2520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3" name="Прямоугольник 2062"/>
          <p:cNvSpPr/>
          <p:nvPr/>
        </p:nvSpPr>
        <p:spPr>
          <a:xfrm>
            <a:off x="7164288" y="6219311"/>
            <a:ext cx="327939" cy="3060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4" name="Выноска 1 2063"/>
          <p:cNvSpPr/>
          <p:nvPr/>
        </p:nvSpPr>
        <p:spPr>
          <a:xfrm>
            <a:off x="8030283" y="6282317"/>
            <a:ext cx="629816" cy="387043"/>
          </a:xfrm>
          <a:prstGeom prst="borderCallout1">
            <a:avLst>
              <a:gd name="adj1" fmla="val 18750"/>
              <a:gd name="adj2" fmla="val -8333"/>
              <a:gd name="adj3" fmla="val 33749"/>
              <a:gd name="adj4" fmla="val -107470"/>
            </a:avLst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ТРК</a:t>
            </a:r>
            <a:endParaRPr lang="ru-RU" b="1" dirty="0"/>
          </a:p>
        </p:txBody>
      </p:sp>
      <p:sp>
        <p:nvSpPr>
          <p:cNvPr id="2065" name="Выноска 1 2064"/>
          <p:cNvSpPr/>
          <p:nvPr/>
        </p:nvSpPr>
        <p:spPr>
          <a:xfrm>
            <a:off x="8030283" y="5373216"/>
            <a:ext cx="1006213" cy="486054"/>
          </a:xfrm>
          <a:prstGeom prst="borderCallout1">
            <a:avLst>
              <a:gd name="adj1" fmla="val 18750"/>
              <a:gd name="adj2" fmla="val -8333"/>
              <a:gd name="adj3" fmla="val 94583"/>
              <a:gd name="adj4" fmla="val -700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Насос</a:t>
            </a:r>
            <a:r>
              <a:rPr lang="en-US" dirty="0" smtClean="0"/>
              <a:t>,</a:t>
            </a:r>
            <a:r>
              <a:rPr lang="ru-RU" dirty="0" smtClean="0"/>
              <a:t> счётчик</a:t>
            </a:r>
            <a:endParaRPr lang="ru-RU" dirty="0"/>
          </a:p>
        </p:txBody>
      </p:sp>
      <p:sp>
        <p:nvSpPr>
          <p:cNvPr id="2066" name="Выноска 1 2065"/>
          <p:cNvSpPr/>
          <p:nvPr/>
        </p:nvSpPr>
        <p:spPr>
          <a:xfrm>
            <a:off x="2627784" y="6282317"/>
            <a:ext cx="872479" cy="382541"/>
          </a:xfrm>
          <a:prstGeom prst="borderCallout1">
            <a:avLst>
              <a:gd name="adj1" fmla="val -41957"/>
              <a:gd name="adj2" fmla="val 169669"/>
              <a:gd name="adj3" fmla="val -8914"/>
              <a:gd name="adj4" fmla="val 10639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Насос</a:t>
            </a:r>
            <a:endParaRPr lang="ru-RU" b="1" dirty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Схема технологии «Топливо»</a:t>
            </a:r>
            <a:endParaRPr lang="ru-RU" b="1" dirty="0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054" y="692696"/>
            <a:ext cx="2952328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514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 «Сворачивание» обычной АЗС в мобильную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D:\Users\Сергей.Сергей-ПК\Desktop\Сним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78497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D:\Users\Сергей.Сергей-ПК\Desktop\Снимок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268760"/>
            <a:ext cx="1584176" cy="3080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3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1144736889449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94"/>
          <a:stretch>
            <a:fillRect/>
          </a:stretch>
        </p:blipFill>
        <p:spPr bwMode="auto">
          <a:xfrm>
            <a:off x="4876800" y="2057400"/>
            <a:ext cx="3429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19" name="Picture 4" descr="707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2674938" cy="267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0" name="Picture 5" descr="1144736889449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94"/>
          <a:stretch>
            <a:fillRect/>
          </a:stretch>
        </p:blipFill>
        <p:spPr bwMode="auto">
          <a:xfrm>
            <a:off x="4495800" y="2362200"/>
            <a:ext cx="3429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1" name="Picture 6" descr="1144736889449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94"/>
          <a:stretch>
            <a:fillRect/>
          </a:stretch>
        </p:blipFill>
        <p:spPr bwMode="auto">
          <a:xfrm>
            <a:off x="4114800" y="2743200"/>
            <a:ext cx="3429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2" name="AutoShape 7"/>
          <p:cNvSpPr>
            <a:spLocks noChangeArrowheads="1"/>
          </p:cNvSpPr>
          <p:nvPr/>
        </p:nvSpPr>
        <p:spPr bwMode="auto">
          <a:xfrm>
            <a:off x="3200400" y="34290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36000" tIns="36000" rIns="36000" b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Какие конкурсы надо проводить по инновациям?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00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3" descr="707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3" name="Picture 4" descr="1144736889449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94"/>
          <a:stretch>
            <a:fillRect/>
          </a:stretch>
        </p:blipFill>
        <p:spPr bwMode="auto">
          <a:xfrm>
            <a:off x="1371600" y="2362200"/>
            <a:ext cx="107315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4" name="Rectangle 5"/>
          <p:cNvSpPr>
            <a:spLocks noChangeArrowheads="1"/>
          </p:cNvSpPr>
          <p:nvPr/>
        </p:nvSpPr>
        <p:spPr bwMode="auto">
          <a:xfrm>
            <a:off x="2819400" y="2362200"/>
            <a:ext cx="1066800" cy="838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Сушка</a:t>
            </a:r>
          </a:p>
        </p:txBody>
      </p:sp>
      <p:sp>
        <p:nvSpPr>
          <p:cNvPr id="87045" name="Rectangle 6"/>
          <p:cNvSpPr>
            <a:spLocks noChangeArrowheads="1"/>
          </p:cNvSpPr>
          <p:nvPr/>
        </p:nvSpPr>
        <p:spPr bwMode="auto">
          <a:xfrm>
            <a:off x="4267200" y="2362200"/>
            <a:ext cx="1090613" cy="838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Продажа / Покупка</a:t>
            </a:r>
          </a:p>
        </p:txBody>
      </p:sp>
      <p:sp>
        <p:nvSpPr>
          <p:cNvPr id="87046" name="Rectangle 7"/>
          <p:cNvSpPr>
            <a:spLocks noChangeArrowheads="1"/>
          </p:cNvSpPr>
          <p:nvPr/>
        </p:nvSpPr>
        <p:spPr bwMode="auto">
          <a:xfrm>
            <a:off x="5715000" y="2362200"/>
            <a:ext cx="1500188" cy="838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Потребление</a:t>
            </a:r>
          </a:p>
        </p:txBody>
      </p:sp>
      <p:cxnSp>
        <p:nvCxnSpPr>
          <p:cNvPr id="87047" name="AutoShape 8"/>
          <p:cNvCxnSpPr>
            <a:cxnSpLocks noChangeShapeType="1"/>
          </p:cNvCxnSpPr>
          <p:nvPr/>
        </p:nvCxnSpPr>
        <p:spPr bwMode="auto">
          <a:xfrm flipV="1">
            <a:off x="1066800" y="2779713"/>
            <a:ext cx="3048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48" name="AutoShape 9"/>
          <p:cNvCxnSpPr>
            <a:cxnSpLocks noChangeShapeType="1"/>
            <a:endCxn id="87044" idx="1"/>
          </p:cNvCxnSpPr>
          <p:nvPr/>
        </p:nvCxnSpPr>
        <p:spPr bwMode="auto">
          <a:xfrm>
            <a:off x="2444750" y="2779713"/>
            <a:ext cx="3746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49" name="AutoShape 10"/>
          <p:cNvCxnSpPr>
            <a:cxnSpLocks noChangeShapeType="1"/>
            <a:stCxn id="87044" idx="3"/>
            <a:endCxn id="87045" idx="1"/>
          </p:cNvCxnSpPr>
          <p:nvPr/>
        </p:nvCxnSpPr>
        <p:spPr bwMode="auto">
          <a:xfrm>
            <a:off x="3886200" y="2781300"/>
            <a:ext cx="3810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050" name="AutoShape 11"/>
          <p:cNvCxnSpPr>
            <a:cxnSpLocks noChangeShapeType="1"/>
            <a:stCxn id="87045" idx="3"/>
            <a:endCxn id="87046" idx="1"/>
          </p:cNvCxnSpPr>
          <p:nvPr/>
        </p:nvCxnSpPr>
        <p:spPr bwMode="auto">
          <a:xfrm>
            <a:off x="5357813" y="2781300"/>
            <a:ext cx="35718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7051" name="Picture 12" descr="tras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35" t="13754" r="23323" b="38109"/>
          <a:stretch>
            <a:fillRect/>
          </a:stretch>
        </p:blipFill>
        <p:spPr bwMode="auto">
          <a:xfrm>
            <a:off x="2362200" y="3352800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52" name="Freeform 13"/>
          <p:cNvSpPr>
            <a:spLocks/>
          </p:cNvSpPr>
          <p:nvPr/>
        </p:nvSpPr>
        <p:spPr bwMode="auto">
          <a:xfrm>
            <a:off x="2438400" y="2971800"/>
            <a:ext cx="228600" cy="457200"/>
          </a:xfrm>
          <a:custGeom>
            <a:avLst/>
            <a:gdLst>
              <a:gd name="T0" fmla="*/ 0 w 144"/>
              <a:gd name="T1" fmla="*/ 0 h 192"/>
              <a:gd name="T2" fmla="*/ 2147483647 w 144"/>
              <a:gd name="T3" fmla="*/ 2147483647 h 192"/>
              <a:gd name="T4" fmla="*/ 2147483647 w 144"/>
              <a:gd name="T5" fmla="*/ 2147483647 h 192"/>
              <a:gd name="T6" fmla="*/ 0 60000 65536"/>
              <a:gd name="T7" fmla="*/ 0 60000 65536"/>
              <a:gd name="T8" fmla="*/ 0 60000 65536"/>
              <a:gd name="T9" fmla="*/ 0 w 144"/>
              <a:gd name="T10" fmla="*/ 0 h 192"/>
              <a:gd name="T11" fmla="*/ 144 w 14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92">
                <a:moveTo>
                  <a:pt x="0" y="0"/>
                </a:moveTo>
                <a:cubicBezTo>
                  <a:pt x="36" y="8"/>
                  <a:pt x="72" y="16"/>
                  <a:pt x="96" y="48"/>
                </a:cubicBezTo>
                <a:cubicBezTo>
                  <a:pt x="120" y="80"/>
                  <a:pt x="132" y="136"/>
                  <a:pt x="144" y="192"/>
                </a:cubicBezTo>
              </a:path>
            </a:pathLst>
          </a:cu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/>
          <a:p>
            <a:endParaRPr lang="ru-RU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447800" y="5334000"/>
            <a:ext cx="3365500" cy="1371600"/>
            <a:chOff x="912" y="3360"/>
            <a:chExt cx="2120" cy="864"/>
          </a:xfrm>
        </p:grpSpPr>
        <p:sp>
          <p:nvSpPr>
            <p:cNvPr id="87083" name="Rectangle 15"/>
            <p:cNvSpPr>
              <a:spLocks noChangeArrowheads="1"/>
            </p:cNvSpPr>
            <p:nvPr/>
          </p:nvSpPr>
          <p:spPr bwMode="auto">
            <a:xfrm>
              <a:off x="1488" y="3984"/>
              <a:ext cx="103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/>
                <a:t>Строительство</a:t>
              </a:r>
            </a:p>
          </p:txBody>
        </p:sp>
        <p:sp>
          <p:nvSpPr>
            <p:cNvPr id="87084" name="Rectangle 16"/>
            <p:cNvSpPr>
              <a:spLocks noChangeArrowheads="1"/>
            </p:cNvSpPr>
            <p:nvPr/>
          </p:nvSpPr>
          <p:spPr bwMode="auto">
            <a:xfrm>
              <a:off x="912" y="3552"/>
              <a:ext cx="960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/>
                <a:t>Технология</a:t>
              </a:r>
            </a:p>
          </p:txBody>
        </p:sp>
        <p:cxnSp>
          <p:nvCxnSpPr>
            <p:cNvPr id="87085" name="AutoShape 17"/>
            <p:cNvCxnSpPr>
              <a:cxnSpLocks noChangeShapeType="1"/>
              <a:stCxn id="87084" idx="3"/>
              <a:endCxn id="87066" idx="2"/>
            </p:cNvCxnSpPr>
            <p:nvPr/>
          </p:nvCxnSpPr>
          <p:spPr bwMode="auto">
            <a:xfrm flipV="1">
              <a:off x="1872" y="3360"/>
              <a:ext cx="240" cy="312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86" name="AutoShape 18"/>
            <p:cNvCxnSpPr>
              <a:cxnSpLocks noChangeShapeType="1"/>
              <a:stCxn id="87067" idx="2"/>
              <a:endCxn id="87083" idx="3"/>
            </p:cNvCxnSpPr>
            <p:nvPr/>
          </p:nvCxnSpPr>
          <p:spPr bwMode="auto">
            <a:xfrm rot="5400000">
              <a:off x="2404" y="3476"/>
              <a:ext cx="744" cy="512"/>
            </a:xfrm>
            <a:prstGeom prst="curvedConnector2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7087" name="Line 19"/>
            <p:cNvSpPr>
              <a:spLocks noChangeShapeType="1"/>
            </p:cNvSpPr>
            <p:nvPr/>
          </p:nvSpPr>
          <p:spPr bwMode="auto">
            <a:xfrm flipV="1">
              <a:off x="2256" y="3360"/>
              <a:ext cx="1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000" tIns="36000" rIns="36000" bIns="36000" anchor="ctr"/>
            <a:lstStyle/>
            <a:p>
              <a:endParaRPr lang="ru-RU"/>
            </a:p>
          </p:txBody>
        </p:sp>
        <p:cxnSp>
          <p:nvCxnSpPr>
            <p:cNvPr id="87088" name="AutoShape 20"/>
            <p:cNvCxnSpPr>
              <a:cxnSpLocks noChangeShapeType="1"/>
              <a:stCxn id="87083" idx="1"/>
              <a:endCxn id="87084" idx="2"/>
            </p:cNvCxnSpPr>
            <p:nvPr/>
          </p:nvCxnSpPr>
          <p:spPr bwMode="auto">
            <a:xfrm rot="10800000">
              <a:off x="1392" y="3792"/>
              <a:ext cx="96" cy="312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47800" y="1676400"/>
            <a:ext cx="3505200" cy="685800"/>
            <a:chOff x="912" y="1056"/>
            <a:chExt cx="2208" cy="432"/>
          </a:xfrm>
        </p:grpSpPr>
        <p:sp>
          <p:nvSpPr>
            <p:cNvPr id="87079" name="Rectangle 22"/>
            <p:cNvSpPr>
              <a:spLocks noChangeArrowheads="1"/>
            </p:cNvSpPr>
            <p:nvPr/>
          </p:nvSpPr>
          <p:spPr bwMode="auto">
            <a:xfrm>
              <a:off x="912" y="1056"/>
              <a:ext cx="960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lIns="36000" tIns="36000" rIns="36000" bIns="36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/>
                <a:t>Технология</a:t>
              </a:r>
            </a:p>
          </p:txBody>
        </p:sp>
        <p:sp>
          <p:nvSpPr>
            <p:cNvPr id="87080" name="Rectangle 23"/>
            <p:cNvSpPr>
              <a:spLocks noChangeArrowheads="1"/>
            </p:cNvSpPr>
            <p:nvPr/>
          </p:nvSpPr>
          <p:spPr bwMode="auto">
            <a:xfrm>
              <a:off x="2160" y="1056"/>
              <a:ext cx="960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36000" rIns="36000" bIns="36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/>
                <a:t>1-й конкурс</a:t>
              </a:r>
            </a:p>
          </p:txBody>
        </p:sp>
        <p:cxnSp>
          <p:nvCxnSpPr>
            <p:cNvPr id="87081" name="AutoShape 24"/>
            <p:cNvCxnSpPr>
              <a:cxnSpLocks noChangeShapeType="1"/>
              <a:stCxn id="87079" idx="3"/>
              <a:endCxn id="87044" idx="0"/>
            </p:cNvCxnSpPr>
            <p:nvPr/>
          </p:nvCxnSpPr>
          <p:spPr bwMode="auto">
            <a:xfrm>
              <a:off x="1872" y="1176"/>
              <a:ext cx="240" cy="312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82" name="AutoShape 25"/>
            <p:cNvCxnSpPr>
              <a:cxnSpLocks noChangeShapeType="1"/>
              <a:stCxn id="87080" idx="0"/>
              <a:endCxn id="87079" idx="0"/>
            </p:cNvCxnSpPr>
            <p:nvPr/>
          </p:nvCxnSpPr>
          <p:spPr bwMode="auto">
            <a:xfrm rot="-5400000" flipH="1" flipV="1">
              <a:off x="2015" y="433"/>
              <a:ext cx="1" cy="1248"/>
            </a:xfrm>
            <a:prstGeom prst="curvedConnector3">
              <a:avLst>
                <a:gd name="adj1" fmla="val -144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47700" y="4494213"/>
            <a:ext cx="5783263" cy="3175"/>
            <a:chOff x="408" y="2831"/>
            <a:chExt cx="3643" cy="2"/>
          </a:xfrm>
        </p:grpSpPr>
        <p:cxnSp>
          <p:nvCxnSpPr>
            <p:cNvPr id="87075" name="AutoShape 27"/>
            <p:cNvCxnSpPr>
              <a:cxnSpLocks noChangeShapeType="1"/>
              <a:stCxn id="87068" idx="0"/>
              <a:endCxn id="87067" idx="0"/>
            </p:cNvCxnSpPr>
            <p:nvPr/>
          </p:nvCxnSpPr>
          <p:spPr bwMode="auto">
            <a:xfrm rot="16200000" flipV="1">
              <a:off x="3541" y="2323"/>
              <a:ext cx="1" cy="1019"/>
            </a:xfrm>
            <a:prstGeom prst="curvedConnector3">
              <a:avLst>
                <a:gd name="adj1" fmla="val 1439546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76" name="AutoShape 28"/>
            <p:cNvCxnSpPr>
              <a:cxnSpLocks noChangeShapeType="1"/>
              <a:stCxn id="87067" idx="0"/>
              <a:endCxn id="87066" idx="0"/>
            </p:cNvCxnSpPr>
            <p:nvPr/>
          </p:nvCxnSpPr>
          <p:spPr bwMode="auto">
            <a:xfrm rot="16200000" flipV="1">
              <a:off x="2572" y="2372"/>
              <a:ext cx="1" cy="920"/>
            </a:xfrm>
            <a:prstGeom prst="curvedConnector3">
              <a:avLst>
                <a:gd name="adj1" fmla="val 1439546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77" name="AutoShape 29"/>
            <p:cNvCxnSpPr>
              <a:cxnSpLocks noChangeShapeType="1"/>
              <a:stCxn id="87066" idx="0"/>
            </p:cNvCxnSpPr>
            <p:nvPr/>
          </p:nvCxnSpPr>
          <p:spPr bwMode="auto">
            <a:xfrm rot="-5400000" flipH="1" flipV="1">
              <a:off x="1656" y="2378"/>
              <a:ext cx="1" cy="910"/>
            </a:xfrm>
            <a:prstGeom prst="curvedConnector3">
              <a:avLst>
                <a:gd name="adj1" fmla="val -144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78" name="AutoShape 30"/>
            <p:cNvCxnSpPr>
              <a:cxnSpLocks noChangeShapeType="1"/>
            </p:cNvCxnSpPr>
            <p:nvPr/>
          </p:nvCxnSpPr>
          <p:spPr bwMode="auto">
            <a:xfrm rot="-5400000" flipH="1" flipV="1">
              <a:off x="804" y="2436"/>
              <a:ext cx="1" cy="794"/>
            </a:xfrm>
            <a:prstGeom prst="curvedConnector3">
              <a:avLst>
                <a:gd name="adj1" fmla="val -144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28600" y="4495800"/>
            <a:ext cx="6934200" cy="1905000"/>
            <a:chOff x="144" y="2832"/>
            <a:chExt cx="4368" cy="1200"/>
          </a:xfrm>
        </p:grpSpPr>
        <p:pic>
          <p:nvPicPr>
            <p:cNvPr id="87064" name="Picture 32" descr="707bi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2832"/>
              <a:ext cx="528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7065" name="Picture 33" descr="11447368894491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9394"/>
            <a:stretch>
              <a:fillRect/>
            </a:stretch>
          </p:blipFill>
          <p:spPr bwMode="auto">
            <a:xfrm>
              <a:off x="864" y="2832"/>
              <a:ext cx="676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066" name="Rectangle 34"/>
            <p:cNvSpPr>
              <a:spLocks noChangeArrowheads="1"/>
            </p:cNvSpPr>
            <p:nvPr/>
          </p:nvSpPr>
          <p:spPr bwMode="auto">
            <a:xfrm>
              <a:off x="1776" y="2832"/>
              <a:ext cx="672" cy="5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/>
                <a:t>Сушка</a:t>
              </a:r>
            </a:p>
          </p:txBody>
        </p:sp>
        <p:sp>
          <p:nvSpPr>
            <p:cNvPr id="87067" name="Rectangle 35"/>
            <p:cNvSpPr>
              <a:spLocks noChangeArrowheads="1"/>
            </p:cNvSpPr>
            <p:nvPr/>
          </p:nvSpPr>
          <p:spPr bwMode="auto">
            <a:xfrm>
              <a:off x="2688" y="2832"/>
              <a:ext cx="687" cy="5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/>
                <a:t>Продажа / Покупка</a:t>
              </a:r>
            </a:p>
          </p:txBody>
        </p:sp>
        <p:sp>
          <p:nvSpPr>
            <p:cNvPr id="87068" name="Rectangle 36"/>
            <p:cNvSpPr>
              <a:spLocks noChangeArrowheads="1"/>
            </p:cNvSpPr>
            <p:nvPr/>
          </p:nvSpPr>
          <p:spPr bwMode="auto">
            <a:xfrm>
              <a:off x="3600" y="2832"/>
              <a:ext cx="900" cy="5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/>
                <a:t>Потребление</a:t>
              </a:r>
            </a:p>
          </p:txBody>
        </p:sp>
        <p:cxnSp>
          <p:nvCxnSpPr>
            <p:cNvPr id="87069" name="AutoShape 37"/>
            <p:cNvCxnSpPr>
              <a:cxnSpLocks noChangeShapeType="1"/>
            </p:cNvCxnSpPr>
            <p:nvPr/>
          </p:nvCxnSpPr>
          <p:spPr bwMode="auto">
            <a:xfrm flipV="1">
              <a:off x="672" y="3095"/>
              <a:ext cx="192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70" name="AutoShape 38"/>
            <p:cNvCxnSpPr>
              <a:cxnSpLocks noChangeShapeType="1"/>
              <a:stCxn id="87066" idx="3"/>
              <a:endCxn id="87067" idx="1"/>
            </p:cNvCxnSpPr>
            <p:nvPr/>
          </p:nvCxnSpPr>
          <p:spPr bwMode="auto">
            <a:xfrm>
              <a:off x="2448" y="3096"/>
              <a:ext cx="24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71" name="AutoShape 39"/>
            <p:cNvCxnSpPr>
              <a:cxnSpLocks noChangeShapeType="1"/>
              <a:stCxn id="87067" idx="3"/>
              <a:endCxn id="87068" idx="1"/>
            </p:cNvCxnSpPr>
            <p:nvPr/>
          </p:nvCxnSpPr>
          <p:spPr bwMode="auto">
            <a:xfrm>
              <a:off x="3375" y="3096"/>
              <a:ext cx="22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7072" name="Rectangle 40"/>
            <p:cNvSpPr>
              <a:spLocks noChangeArrowheads="1"/>
            </p:cNvSpPr>
            <p:nvPr/>
          </p:nvSpPr>
          <p:spPr bwMode="auto">
            <a:xfrm>
              <a:off x="3552" y="3792"/>
              <a:ext cx="960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36000" rIns="36000" bIns="36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/>
                <a:t>2-й конкурс</a:t>
              </a:r>
            </a:p>
          </p:txBody>
        </p:sp>
        <p:cxnSp>
          <p:nvCxnSpPr>
            <p:cNvPr id="87073" name="AutoShape 41"/>
            <p:cNvCxnSpPr>
              <a:cxnSpLocks noChangeShapeType="1"/>
              <a:stCxn id="87072" idx="0"/>
              <a:endCxn id="87068" idx="2"/>
            </p:cNvCxnSpPr>
            <p:nvPr/>
          </p:nvCxnSpPr>
          <p:spPr bwMode="auto">
            <a:xfrm rot="5400000" flipH="1" flipV="1">
              <a:off x="3825" y="3567"/>
              <a:ext cx="432" cy="1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74" name="AutoShape 42"/>
            <p:cNvCxnSpPr>
              <a:cxnSpLocks noChangeShapeType="1"/>
              <a:endCxn id="87066" idx="1"/>
            </p:cNvCxnSpPr>
            <p:nvPr/>
          </p:nvCxnSpPr>
          <p:spPr bwMode="auto">
            <a:xfrm>
              <a:off x="1540" y="3095"/>
              <a:ext cx="236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1066800" y="4495800"/>
            <a:ext cx="4648200" cy="914400"/>
            <a:chOff x="672" y="2832"/>
            <a:chExt cx="2928" cy="576"/>
          </a:xfrm>
        </p:grpSpPr>
        <p:cxnSp>
          <p:nvCxnSpPr>
            <p:cNvPr id="87060" name="AutoShape 44"/>
            <p:cNvCxnSpPr>
              <a:cxnSpLocks noChangeShapeType="1"/>
            </p:cNvCxnSpPr>
            <p:nvPr/>
          </p:nvCxnSpPr>
          <p:spPr bwMode="auto">
            <a:xfrm flipV="1">
              <a:off x="672" y="3095"/>
              <a:ext cx="192" cy="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61" name="AutoShape 45"/>
            <p:cNvCxnSpPr>
              <a:cxnSpLocks noChangeShapeType="1"/>
            </p:cNvCxnSpPr>
            <p:nvPr/>
          </p:nvCxnSpPr>
          <p:spPr bwMode="auto">
            <a:xfrm>
              <a:off x="2448" y="3096"/>
              <a:ext cx="240" cy="0"/>
            </a:xfrm>
            <a:prstGeom prst="straightConnector1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062" name="AutoShape 46"/>
            <p:cNvCxnSpPr>
              <a:cxnSpLocks noChangeShapeType="1"/>
            </p:cNvCxnSpPr>
            <p:nvPr/>
          </p:nvCxnSpPr>
          <p:spPr bwMode="auto">
            <a:xfrm>
              <a:off x="3360" y="3096"/>
              <a:ext cx="240" cy="0"/>
            </a:xfrm>
            <a:prstGeom prst="straightConnector1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7063" name="AutoShape 47"/>
            <p:cNvSpPr>
              <a:spLocks noChangeArrowheads="1"/>
            </p:cNvSpPr>
            <p:nvPr/>
          </p:nvSpPr>
          <p:spPr bwMode="auto">
            <a:xfrm>
              <a:off x="1536" y="2832"/>
              <a:ext cx="240" cy="576"/>
            </a:xfrm>
            <a:prstGeom prst="rightArrow">
              <a:avLst>
                <a:gd name="adj1" fmla="val 50000"/>
                <a:gd name="adj2" fmla="val 42500"/>
              </a:avLst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36000" tIns="36000" rIns="36000" bIns="36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Конкурс на технологию сушки картофеля - ошибка</a:t>
            </a:r>
            <a:endParaRPr lang="ru-RU" b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68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14313" y="785813"/>
          <a:ext cx="8501062" cy="607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r:id="rId3" imgW="8504657" imgH="6072142" progId="Excel.Chart.8">
                  <p:embed/>
                </p:oleObj>
              </mc:Choice>
              <mc:Fallback>
                <p:oleObj r:id="rId3" imgW="8504657" imgH="607214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785813"/>
                        <a:ext cx="8501062" cy="6072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447800" y="4800600"/>
            <a:ext cx="685800" cy="304800"/>
          </a:xfrm>
          <a:prstGeom prst="rect">
            <a:avLst/>
          </a:prstGeom>
          <a:solidFill>
            <a:srgbClr val="FF66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3733800" y="4800600"/>
            <a:ext cx="381000" cy="304800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1447800" y="44958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1200">
                <a:latin typeface="Times New Roman" pitchFamily="18" charset="0"/>
              </a:rPr>
              <a:t>2 </a:t>
            </a:r>
            <a:r>
              <a:rPr lang="ru-RU" altLang="ru-RU" sz="1200">
                <a:latin typeface="Times New Roman" pitchFamily="18" charset="0"/>
              </a:rPr>
              <a:t>года</a:t>
            </a:r>
            <a:endParaRPr lang="en-US" altLang="ru-RU" sz="1200">
              <a:latin typeface="Times New Roman" pitchFamily="18" charset="0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3657600" y="44958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>
                <a:latin typeface="Times New Roman" pitchFamily="18" charset="0"/>
              </a:rPr>
              <a:t>1</a:t>
            </a:r>
            <a:r>
              <a:rPr lang="en-US" altLang="ru-RU" sz="1200">
                <a:latin typeface="Times New Roman" pitchFamily="18" charset="0"/>
              </a:rPr>
              <a:t> </a:t>
            </a:r>
            <a:r>
              <a:rPr lang="ru-RU" altLang="ru-RU" sz="1200">
                <a:latin typeface="Times New Roman" pitchFamily="18" charset="0"/>
              </a:rPr>
              <a:t>год</a:t>
            </a:r>
            <a:endParaRPr lang="en-US" altLang="ru-RU" sz="1200">
              <a:latin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ru-RU" b="1" dirty="0" smtClean="0"/>
              <a:t>Результаты 2х конкурсов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0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Неожиданные выводы по конкурсам</a:t>
            </a:r>
            <a:endParaRPr lang="ru-RU" b="1" dirty="0"/>
          </a:p>
        </p:txBody>
      </p:sp>
      <p:sp>
        <p:nvSpPr>
          <p:cNvPr id="88066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96752"/>
            <a:ext cx="8661648" cy="5001419"/>
          </a:xfrm>
        </p:spPr>
        <p:txBody>
          <a:bodyPr>
            <a:normAutofit fontScale="92500"/>
          </a:bodyPr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1-й конкурс</a:t>
            </a:r>
          </a:p>
          <a:p>
            <a:pPr lvl="2"/>
            <a:r>
              <a:rPr lang="ru-RU" altLang="ru-RU" dirty="0" smtClean="0">
                <a:solidFill>
                  <a:srgbClr val="5A21FB"/>
                </a:solidFill>
              </a:rPr>
              <a:t>Объявленная цель: </a:t>
            </a:r>
            <a:r>
              <a:rPr lang="ru-RU" altLang="ru-RU" dirty="0" smtClean="0"/>
              <a:t>машины для сушки</a:t>
            </a:r>
          </a:p>
          <a:p>
            <a:pPr lvl="2"/>
            <a:r>
              <a:rPr lang="ru-RU" altLang="ru-RU" dirty="0" smtClean="0">
                <a:solidFill>
                  <a:srgbClr val="5A21FB"/>
                </a:solidFill>
              </a:rPr>
              <a:t>Истинная цель: </a:t>
            </a:r>
            <a:r>
              <a:rPr lang="ru-RU" altLang="ru-RU" dirty="0" smtClean="0"/>
              <a:t>сохранить картофель до повышения цены в неурожай</a:t>
            </a:r>
          </a:p>
          <a:p>
            <a:pPr lvl="2"/>
            <a:r>
              <a:rPr lang="ru-RU" altLang="ru-RU" dirty="0" smtClean="0">
                <a:solidFill>
                  <a:srgbClr val="5A21FB"/>
                </a:solidFill>
              </a:rPr>
              <a:t>Организаторы:</a:t>
            </a:r>
            <a:r>
              <a:rPr lang="ru-RU" altLang="ru-RU" dirty="0" smtClean="0"/>
              <a:t> винокуренные заводы и </a:t>
            </a:r>
            <a:r>
              <a:rPr lang="ru-RU" altLang="ru-RU" dirty="0" err="1" smtClean="0"/>
              <a:t>крахмалозаводчики</a:t>
            </a:r>
            <a:endParaRPr lang="ru-RU" altLang="ru-RU" dirty="0" smtClean="0"/>
          </a:p>
          <a:p>
            <a:pPr lvl="2"/>
            <a:r>
              <a:rPr lang="ru-RU" altLang="ru-RU" dirty="0" smtClean="0">
                <a:solidFill>
                  <a:srgbClr val="5A21FB"/>
                </a:solidFill>
              </a:rPr>
              <a:t>Участники конкурса:</a:t>
            </a:r>
            <a:r>
              <a:rPr lang="ru-RU" altLang="ru-RU" dirty="0" smtClean="0"/>
              <a:t> изобретатели</a:t>
            </a:r>
          </a:p>
          <a:p>
            <a:r>
              <a:rPr lang="ru-RU" altLang="ru-RU" b="1" dirty="0" smtClean="0">
                <a:solidFill>
                  <a:srgbClr val="FF0000"/>
                </a:solidFill>
              </a:rPr>
              <a:t>2-й конкурс</a:t>
            </a:r>
          </a:p>
          <a:p>
            <a:pPr lvl="2"/>
            <a:r>
              <a:rPr lang="ru-RU" altLang="ru-RU" dirty="0" smtClean="0">
                <a:solidFill>
                  <a:srgbClr val="5A21FB"/>
                </a:solidFill>
              </a:rPr>
              <a:t>Объявленная цель: </a:t>
            </a:r>
            <a:r>
              <a:rPr lang="ru-RU" altLang="ru-RU" dirty="0" smtClean="0"/>
              <a:t>найти применение сушеному картофелю</a:t>
            </a:r>
          </a:p>
          <a:p>
            <a:pPr lvl="2"/>
            <a:r>
              <a:rPr lang="ru-RU" altLang="ru-RU" dirty="0" smtClean="0">
                <a:solidFill>
                  <a:srgbClr val="5A21FB"/>
                </a:solidFill>
              </a:rPr>
              <a:t>Истинная цель: </a:t>
            </a:r>
            <a:r>
              <a:rPr lang="ru-RU" altLang="ru-RU" dirty="0" smtClean="0"/>
              <a:t>использовать избыток картофеля</a:t>
            </a:r>
          </a:p>
          <a:p>
            <a:pPr lvl="2"/>
            <a:r>
              <a:rPr lang="ru-RU" altLang="ru-RU" dirty="0" smtClean="0">
                <a:solidFill>
                  <a:srgbClr val="5A21FB"/>
                </a:solidFill>
              </a:rPr>
              <a:t>Организаторы:</a:t>
            </a:r>
            <a:r>
              <a:rPr lang="ru-RU" altLang="ru-RU" dirty="0" smtClean="0"/>
              <a:t> винокуренные заводы и </a:t>
            </a:r>
            <a:r>
              <a:rPr lang="ru-RU" altLang="ru-RU" dirty="0" err="1" smtClean="0"/>
              <a:t>крахмалозаводчики</a:t>
            </a:r>
            <a:endParaRPr lang="ru-RU" altLang="ru-RU" dirty="0" smtClean="0"/>
          </a:p>
          <a:p>
            <a:pPr lvl="2"/>
            <a:r>
              <a:rPr lang="ru-RU" altLang="ru-RU" dirty="0" smtClean="0">
                <a:solidFill>
                  <a:srgbClr val="5A21FB"/>
                </a:solidFill>
              </a:rPr>
              <a:t>Участники конкурса: </a:t>
            </a:r>
            <a:r>
              <a:rPr lang="ru-RU" altLang="ru-RU" dirty="0" smtClean="0"/>
              <a:t>изготовители оборудования, ученые, предприниматели, животноводы</a:t>
            </a: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18137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404665"/>
            <a:ext cx="8472487" cy="6453336"/>
          </a:xfrm>
        </p:spPr>
        <p:txBody>
          <a:bodyPr/>
          <a:lstStyle/>
          <a:p>
            <a:pPr marL="381000" indent="-381000">
              <a:buFont typeface="Wingdings 2" pitchFamily="18" charset="2"/>
              <a:buNone/>
            </a:pPr>
            <a:r>
              <a:rPr lang="ru-RU" altLang="ru-RU" sz="2400" b="1" dirty="0" smtClean="0"/>
              <a:t>Предварительные выводы</a:t>
            </a:r>
          </a:p>
          <a:p>
            <a:pPr marL="647700" lvl="2" indent="-304800"/>
            <a:r>
              <a:rPr lang="ru-RU" altLang="ru-RU" dirty="0" smtClean="0"/>
              <a:t>В процессе внедрения технологии необходима </a:t>
            </a:r>
            <a:r>
              <a:rPr lang="ru-RU" altLang="ru-RU" b="1" dirty="0" smtClean="0">
                <a:solidFill>
                  <a:srgbClr val="FF0000"/>
                </a:solidFill>
              </a:rPr>
              <a:t>корректировка цели </a:t>
            </a:r>
            <a:r>
              <a:rPr lang="ru-RU" altLang="ru-RU" dirty="0" smtClean="0"/>
              <a:t>в соответствии с препятствиями.</a:t>
            </a:r>
          </a:p>
          <a:p>
            <a:pPr marL="647700" lvl="2" indent="-304800"/>
            <a:r>
              <a:rPr lang="ru-RU" altLang="ru-RU" dirty="0" smtClean="0"/>
              <a:t>Операции управляющего процесса и состав участников </a:t>
            </a:r>
            <a:r>
              <a:rPr lang="ru-RU" altLang="ru-RU" dirty="0" smtClean="0">
                <a:solidFill>
                  <a:srgbClr val="FF0000"/>
                </a:solidFill>
              </a:rPr>
              <a:t>изменяются</a:t>
            </a:r>
            <a:r>
              <a:rPr lang="ru-RU" altLang="ru-RU" dirty="0" smtClean="0"/>
              <a:t> в соответствии с корректировкой цели.</a:t>
            </a:r>
          </a:p>
          <a:p>
            <a:pPr marL="647700" lvl="2" indent="-304800"/>
            <a:r>
              <a:rPr lang="ru-RU" altLang="ru-RU" dirty="0" smtClean="0"/>
              <a:t>Конкурсы привлекают </a:t>
            </a:r>
            <a:r>
              <a:rPr lang="ru-RU" altLang="ru-RU" dirty="0" smtClean="0">
                <a:solidFill>
                  <a:srgbClr val="FF0000"/>
                </a:solidFill>
              </a:rPr>
              <a:t>дополнительные силы</a:t>
            </a:r>
            <a:r>
              <a:rPr lang="ru-RU" altLang="ru-RU" dirty="0" smtClean="0"/>
              <a:t>.</a:t>
            </a:r>
          </a:p>
          <a:p>
            <a:pPr marL="647700" lvl="2" indent="-304800"/>
            <a:r>
              <a:rPr lang="ru-RU" altLang="ru-RU" dirty="0" smtClean="0"/>
              <a:t>Наличие хорошей технологии </a:t>
            </a:r>
            <a:r>
              <a:rPr lang="ru-RU" altLang="ru-RU" dirty="0" smtClean="0">
                <a:solidFill>
                  <a:srgbClr val="FF0000"/>
                </a:solidFill>
              </a:rPr>
              <a:t>не гарантирует </a:t>
            </a:r>
            <a:r>
              <a:rPr lang="ru-RU" altLang="ru-RU" dirty="0" smtClean="0"/>
              <a:t>внедрения.</a:t>
            </a:r>
          </a:p>
          <a:p>
            <a:pPr marL="647700" lvl="2" indent="-304800"/>
            <a:r>
              <a:rPr lang="ru-RU" altLang="ru-RU" dirty="0" smtClean="0"/>
              <a:t>Обнаружение рынка сбыта управляет </a:t>
            </a:r>
            <a:r>
              <a:rPr lang="ru-RU" altLang="ru-RU" dirty="0" smtClean="0">
                <a:solidFill>
                  <a:srgbClr val="FF0000"/>
                </a:solidFill>
              </a:rPr>
              <a:t>активностью процесса </a:t>
            </a:r>
            <a:r>
              <a:rPr lang="ru-RU" altLang="ru-RU" dirty="0" smtClean="0"/>
              <a:t>внедрения.</a:t>
            </a:r>
          </a:p>
          <a:p>
            <a:pPr marL="1588" lvl="1" indent="0">
              <a:buClrTx/>
              <a:buNone/>
            </a:pPr>
            <a:r>
              <a:rPr lang="ru-RU" altLang="ru-RU" sz="2400" b="1" dirty="0" smtClean="0"/>
              <a:t>Неожиданности </a:t>
            </a:r>
          </a:p>
          <a:p>
            <a:pPr marL="647700" lvl="2" indent="-304800"/>
            <a:r>
              <a:rPr lang="ru-RU" altLang="ru-RU" dirty="0" smtClean="0"/>
              <a:t>Наличие хорошей технологии </a:t>
            </a:r>
            <a:r>
              <a:rPr lang="ru-RU" altLang="ru-RU" dirty="0" smtClean="0">
                <a:solidFill>
                  <a:srgbClr val="00B0F0"/>
                </a:solidFill>
              </a:rPr>
              <a:t>не гарантирует </a:t>
            </a:r>
            <a:r>
              <a:rPr lang="ru-RU" altLang="ru-RU" dirty="0" smtClean="0"/>
              <a:t>внедрения.</a:t>
            </a:r>
          </a:p>
          <a:p>
            <a:pPr marL="647700" lvl="2" indent="-304800"/>
            <a:r>
              <a:rPr lang="ru-RU" altLang="ru-RU" dirty="0" smtClean="0"/>
              <a:t>Обнаружение рынка сбыта управляет </a:t>
            </a:r>
            <a:r>
              <a:rPr lang="ru-RU" altLang="ru-RU" dirty="0" smtClean="0">
                <a:solidFill>
                  <a:srgbClr val="00B0F0"/>
                </a:solidFill>
              </a:rPr>
              <a:t>активностью </a:t>
            </a:r>
          </a:p>
          <a:p>
            <a:pPr marL="647700" lvl="2" indent="-304800">
              <a:buFont typeface="Wingdings 2" pitchFamily="18" charset="2"/>
              <a:buNone/>
            </a:pPr>
            <a:r>
              <a:rPr lang="ru-RU" altLang="ru-RU" dirty="0" smtClean="0">
                <a:solidFill>
                  <a:srgbClr val="00B0F0"/>
                </a:solidFill>
              </a:rPr>
              <a:t>      процесса</a:t>
            </a:r>
            <a:r>
              <a:rPr lang="ru-RU" altLang="ru-RU" dirty="0" smtClean="0"/>
              <a:t> внедрения.</a:t>
            </a:r>
          </a:p>
        </p:txBody>
      </p:sp>
      <p:pic>
        <p:nvPicPr>
          <p:cNvPr id="89093" name="Picture 19" descr="arg-blow-bom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45224"/>
            <a:ext cx="1693392" cy="1198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86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b="1" dirty="0" smtClean="0"/>
              <a:t>Противоречие бизнеса и инноваций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«Рабочий орган»</a:t>
            </a:r>
            <a:endParaRPr lang="ru-RU" sz="1600" b="1" dirty="0" smtClean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1536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663825" y="2279650"/>
          <a:ext cx="3814763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Visio" r:id="rId3" imgW="3814585" imgH="3166543" progId="Visio.Drawing.11">
                  <p:embed/>
                </p:oleObj>
              </mc:Choice>
              <mc:Fallback>
                <p:oleObj name="Visio" r:id="rId3" imgW="3814585" imgH="316654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825" y="2279650"/>
                        <a:ext cx="3814763" cy="316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B46A7-F9C8-4206-AEC5-095CF952320B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0" y="6629400"/>
            <a:ext cx="2174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900" b="1"/>
              <a:t> </a:t>
            </a:r>
            <a:endParaRPr lang="ru-RU" altLang="ru-RU"/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179388" y="2786063"/>
            <a:ext cx="22494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+mn-lt"/>
              </a:rPr>
              <a:t>Орган, где получаем </a:t>
            </a:r>
          </a:p>
          <a:p>
            <a:pPr algn="ctr">
              <a:defRPr/>
            </a:pPr>
            <a:r>
              <a:rPr lang="ru-RU" sz="1600" b="1" dirty="0">
                <a:latin typeface="+mn-lt"/>
              </a:rPr>
              <a:t>добавочную стоимость</a:t>
            </a:r>
          </a:p>
          <a:p>
            <a:pPr algn="ctr">
              <a:defRPr/>
            </a:pPr>
            <a:r>
              <a:rPr lang="ru-RU" sz="1600" b="1" dirty="0">
                <a:latin typeface="+mn-lt"/>
              </a:rPr>
              <a:t>(ротор </a:t>
            </a:r>
          </a:p>
          <a:p>
            <a:pPr algn="ctr">
              <a:defRPr/>
            </a:pPr>
            <a:r>
              <a:rPr lang="ru-RU" sz="1600" b="1" dirty="0">
                <a:latin typeface="+mn-lt"/>
              </a:rPr>
              <a:t>буровой)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6643688" y="2357438"/>
            <a:ext cx="25273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>
                <a:latin typeface="+mn-lt"/>
              </a:rPr>
              <a:t>Новый бизнес или </a:t>
            </a:r>
          </a:p>
          <a:p>
            <a:pPr algn="ctr">
              <a:defRPr/>
            </a:pPr>
            <a:r>
              <a:rPr lang="ru-RU" sz="1600" b="1">
                <a:latin typeface="+mn-lt"/>
              </a:rPr>
              <a:t>качественный скачок бизнеса</a:t>
            </a:r>
          </a:p>
        </p:txBody>
      </p:sp>
      <p:sp>
        <p:nvSpPr>
          <p:cNvPr id="17417" name="Text Box 11"/>
          <p:cNvSpPr txBox="1">
            <a:spLocks noChangeArrowheads="1"/>
          </p:cNvSpPr>
          <p:nvPr/>
        </p:nvSpPr>
        <p:spPr bwMode="auto">
          <a:xfrm>
            <a:off x="6632575" y="4306888"/>
            <a:ext cx="2433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>
                <a:latin typeface="+mn-lt"/>
              </a:rPr>
              <a:t>Усовершенствование </a:t>
            </a:r>
          </a:p>
          <a:p>
            <a:pPr algn="ctr">
              <a:defRPr/>
            </a:pPr>
            <a:r>
              <a:rPr lang="ru-RU" sz="1600" b="1">
                <a:latin typeface="+mn-lt"/>
              </a:rPr>
              <a:t>бизнеса</a:t>
            </a:r>
          </a:p>
        </p:txBody>
      </p:sp>
      <p:sp>
        <p:nvSpPr>
          <p:cNvPr id="17418" name="Rectangle 12"/>
          <p:cNvSpPr>
            <a:spLocks noChangeArrowheads="1"/>
          </p:cNvSpPr>
          <p:nvPr/>
        </p:nvSpPr>
        <p:spPr bwMode="auto">
          <a:xfrm>
            <a:off x="539750" y="53006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 sz="20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838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Проблема бизнеса = направлениям инноваций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Прибыль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Производительность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=  -----------------------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           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труда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ФОТ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54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472488" cy="53578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3000" b="1" dirty="0" smtClean="0">
                <a:solidFill>
                  <a:srgbClr val="FF0000"/>
                </a:solidFill>
              </a:rPr>
              <a:t>Повторение конкурентами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3000" b="1" dirty="0" smtClean="0"/>
              <a:t>                          </a:t>
            </a:r>
            <a:endParaRPr lang="ru-RU" altLang="ru-RU" sz="3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3000" b="1" dirty="0" smtClean="0"/>
              <a:t> </a:t>
            </a:r>
            <a:r>
              <a:rPr lang="ru-RU" altLang="ru-RU" sz="3000" b="1" dirty="0" smtClean="0"/>
              <a:t>                          Цена</a:t>
            </a:r>
            <a:r>
              <a:rPr lang="en-US" altLang="ru-RU" sz="3000" b="1" dirty="0" smtClean="0"/>
              <a:t>       </a:t>
            </a:r>
            <a:r>
              <a:rPr lang="ru-RU" altLang="ru-RU" sz="3000" b="1" dirty="0" smtClean="0"/>
              <a:t>                          1 день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3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3000" b="1" dirty="0" smtClean="0"/>
              <a:t>                         </a:t>
            </a:r>
            <a:r>
              <a:rPr lang="ru-RU" altLang="ru-RU" sz="3000" b="1" dirty="0" smtClean="0"/>
              <a:t>  Технические </a:t>
            </a:r>
            <a:r>
              <a:rPr lang="en-US" altLang="ru-RU" sz="3000" b="1" dirty="0" smtClean="0"/>
              <a:t> </a:t>
            </a:r>
            <a:r>
              <a:rPr lang="ru-RU" altLang="ru-RU" sz="3000" b="1" dirty="0" smtClean="0"/>
              <a:t>               6 месяцев</a:t>
            </a:r>
            <a:endParaRPr lang="en-US" altLang="ru-RU" sz="3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3000" b="1" dirty="0" smtClean="0"/>
              <a:t>                           </a:t>
            </a:r>
            <a:r>
              <a:rPr lang="ru-RU" altLang="ru-RU" sz="3000" b="1" dirty="0" smtClean="0"/>
              <a:t>преимущества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3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4400" b="1" dirty="0" smtClean="0"/>
              <a:t>        </a:t>
            </a:r>
            <a:r>
              <a:rPr lang="ru-RU" altLang="ru-RU" sz="4400" b="1" dirty="0" err="1" smtClean="0"/>
              <a:t>Оргтехнологии</a:t>
            </a:r>
            <a:r>
              <a:rPr lang="ru-RU" altLang="ru-RU" sz="4400" b="1" dirty="0" smtClean="0"/>
              <a:t>        3 года</a:t>
            </a:r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356350"/>
            <a:ext cx="357187" cy="365125"/>
          </a:xfrm>
        </p:spPr>
        <p:txBody>
          <a:bodyPr/>
          <a:lstStyle/>
          <a:p>
            <a:pPr>
              <a:defRPr/>
            </a:pPr>
            <a:fld id="{0E0B4A0D-22D6-4FDC-A030-EB56966DDAFD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</a:t>
            </a:r>
            <a:r>
              <a:rPr lang="ru-RU" sz="4000" b="1" dirty="0" smtClean="0"/>
              <a:t>В какие технологии инвестировать</a:t>
            </a:r>
            <a:endParaRPr lang="ru-RU" sz="4000" b="1" dirty="0"/>
          </a:p>
        </p:txBody>
      </p:sp>
      <p:pic>
        <p:nvPicPr>
          <p:cNvPr id="16389" name="Picture 7" descr="http://animashky.ru/flist/obodejda/5/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143000"/>
            <a:ext cx="2500312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8" descr="http://animashky.ru/flist/obcomp/7/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3214688"/>
            <a:ext cx="1357312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10" descr="http://animashky.ru/flist/obmult/7/2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3" y="4000500"/>
            <a:ext cx="2000251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Малые примеры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Оргтехнологии</a:t>
            </a:r>
            <a:r>
              <a:rPr lang="ru-RU" dirty="0" smtClean="0"/>
              <a:t> с софтом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             Пр. т   возросла   -     в 18 раз</a:t>
            </a:r>
          </a:p>
          <a:p>
            <a:pPr marL="0" indent="0">
              <a:buNone/>
            </a:pPr>
            <a:r>
              <a:rPr lang="ru-RU" dirty="0" smtClean="0"/>
              <a:t>2. Убирание ФОТ с </a:t>
            </a:r>
            <a:r>
              <a:rPr lang="ru-RU" dirty="0" err="1" smtClean="0"/>
              <a:t>антиворовством</a:t>
            </a:r>
            <a:r>
              <a:rPr lang="ru-RU" dirty="0" smtClean="0"/>
              <a:t> топлива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</a:t>
            </a:r>
            <a:r>
              <a:rPr lang="ru-RU" b="1" dirty="0" smtClean="0">
                <a:solidFill>
                  <a:srgbClr val="00B050"/>
                </a:solidFill>
              </a:rPr>
              <a:t>в 6 раз</a:t>
            </a:r>
          </a:p>
          <a:p>
            <a:pPr marL="0" indent="0">
              <a:buNone/>
            </a:pPr>
            <a:r>
              <a:rPr lang="ru-RU" dirty="0" smtClean="0"/>
              <a:t>3. «Сворачивание» заправки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</a:t>
            </a:r>
            <a:r>
              <a:rPr lang="ru-RU" b="1" dirty="0" smtClean="0">
                <a:solidFill>
                  <a:srgbClr val="00B050"/>
                </a:solidFill>
              </a:rPr>
              <a:t>в 1,6 раза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97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855663"/>
          </a:xfrm>
        </p:spPr>
        <p:txBody>
          <a:bodyPr/>
          <a:lstStyle/>
          <a:p>
            <a:pPr eaLnBrk="1" hangingPunct="1"/>
            <a:r>
              <a:rPr lang="ru-RU" altLang="ru-RU" sz="3200" b="1" dirty="0" smtClean="0">
                <a:solidFill>
                  <a:srgbClr val="FF0000"/>
                </a:solidFill>
              </a:rPr>
              <a:t>.</a:t>
            </a:r>
          </a:p>
        </p:txBody>
      </p:sp>
      <p:graphicFrame>
        <p:nvGraphicFramePr>
          <p:cNvPr id="269455" name="Group 14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29499101"/>
              </p:ext>
            </p:extLst>
          </p:nvPr>
        </p:nvGraphicFramePr>
        <p:xfrm>
          <a:off x="539750" y="2205038"/>
          <a:ext cx="8229600" cy="3298826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Тип стандартных ремонтов на скважинах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Дата начала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После введения через 6 месяцев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Сейчас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3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ТОС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ТРИЗ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Сеноманские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25.10.14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Валанжинские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14.11.14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0" y="0"/>
            <a:ext cx="9144000" cy="15001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+mn-lt"/>
              </a:rPr>
              <a:t>1.  </a:t>
            </a:r>
            <a:r>
              <a:rPr lang="ru-RU" sz="2800" b="1" dirty="0" err="1" smtClean="0">
                <a:latin typeface="+mn-lt"/>
              </a:rPr>
              <a:t>Оргтехнолгии</a:t>
            </a:r>
            <a:r>
              <a:rPr lang="ru-RU" sz="2800" b="1" dirty="0" smtClean="0">
                <a:latin typeface="+mn-lt"/>
              </a:rPr>
              <a:t> с софтом: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ББК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 буровом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предприятии</a:t>
            </a:r>
          </a:p>
        </p:txBody>
      </p:sp>
      <p:sp>
        <p:nvSpPr>
          <p:cNvPr id="58402" name="Text Box 144"/>
          <p:cNvSpPr txBox="1">
            <a:spLocks noChangeArrowheads="1"/>
          </p:cNvSpPr>
          <p:nvPr/>
        </p:nvSpPr>
        <p:spPr bwMode="auto">
          <a:xfrm>
            <a:off x="2590800" y="1700213"/>
            <a:ext cx="6553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b="1">
                <a:latin typeface="Constantia" pitchFamily="18" charset="0"/>
              </a:rPr>
              <a:t>Среднее время ремонтов (дни)</a:t>
            </a:r>
          </a:p>
        </p:txBody>
      </p:sp>
      <p:sp>
        <p:nvSpPr>
          <p:cNvPr id="58403" name="Line 145"/>
          <p:cNvSpPr>
            <a:spLocks noChangeShapeType="1"/>
          </p:cNvSpPr>
          <p:nvPr/>
        </p:nvSpPr>
        <p:spPr bwMode="auto">
          <a:xfrm>
            <a:off x="2268538" y="2060575"/>
            <a:ext cx="6480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404" name="Text Box 147"/>
          <p:cNvSpPr txBox="1">
            <a:spLocks noChangeArrowheads="1"/>
          </p:cNvSpPr>
          <p:nvPr/>
        </p:nvSpPr>
        <p:spPr bwMode="auto">
          <a:xfrm>
            <a:off x="0" y="6629400"/>
            <a:ext cx="2174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900" b="1">
                <a:latin typeface="Constantia" pitchFamily="18" charset="0"/>
              </a:rPr>
              <a:t> </a:t>
            </a:r>
            <a:endParaRPr lang="ru-RU" altLang="ru-RU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8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28688"/>
            <a:ext cx="9144000" cy="1000125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/>
              <a:t>Прибыль увеличивается до размера оборота</a:t>
            </a:r>
          </a:p>
        </p:txBody>
      </p:sp>
      <p:graphicFrame>
        <p:nvGraphicFramePr>
          <p:cNvPr id="2050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865307"/>
              </p:ext>
            </p:extLst>
          </p:nvPr>
        </p:nvGraphicFramePr>
        <p:xfrm>
          <a:off x="360363" y="2076450"/>
          <a:ext cx="8494712" cy="399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Visio" r:id="rId3" imgW="8177589" imgH="3845744" progId="Visio.Drawing.11">
                  <p:embed/>
                </p:oleObj>
              </mc:Choice>
              <mc:Fallback>
                <p:oleObj name="Visio" r:id="rId3" imgW="8177589" imgH="384574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2076450"/>
                        <a:ext cx="8494712" cy="399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28" name="Rectangle 4"/>
          <p:cNvSpPr>
            <a:spLocks noChangeArrowheads="1"/>
          </p:cNvSpPr>
          <p:nvPr/>
        </p:nvSpPr>
        <p:spPr bwMode="auto">
          <a:xfrm>
            <a:off x="0" y="0"/>
            <a:ext cx="9144000" cy="15001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Результат внедрения ББК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с софтом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буровом предприятии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0" y="6629400"/>
            <a:ext cx="2174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900" b="1">
                <a:latin typeface="Constantia" pitchFamily="18" charset="0"/>
              </a:rPr>
              <a:t> </a:t>
            </a:r>
            <a:endParaRPr lang="ru-RU" altLang="ru-RU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1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Проблема- нет стоящего софта по ББК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2. ФОТ с </a:t>
            </a:r>
            <a:r>
              <a:rPr lang="ru-RU" sz="3600" b="1" dirty="0" err="1" smtClean="0"/>
              <a:t>антиворовством</a:t>
            </a:r>
            <a:r>
              <a:rPr lang="ru-RU" sz="3600" b="1" dirty="0" smtClean="0"/>
              <a:t> в проекте «Топливо»</a:t>
            </a:r>
            <a:endParaRPr lang="ru-RU" sz="3600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55281" cy="522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30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419</Words>
  <Application>Microsoft Macintosh PowerPoint</Application>
  <PresentationFormat>Экран (4:3)</PresentationFormat>
  <Paragraphs>141</Paragraphs>
  <Slides>16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Constantia</vt:lpstr>
      <vt:lpstr>Times New Roman</vt:lpstr>
      <vt:lpstr>Wingdings</vt:lpstr>
      <vt:lpstr>Wingdings 2</vt:lpstr>
      <vt:lpstr>Тема Office</vt:lpstr>
      <vt:lpstr>Visio</vt:lpstr>
      <vt:lpstr>Excel.Chart.8</vt:lpstr>
      <vt:lpstr> Требования бизнеса и инвестиционная модель сегодня</vt:lpstr>
      <vt:lpstr>  Противоречие бизнеса и инноваций  «Рабочий орган»</vt:lpstr>
      <vt:lpstr>Проблема бизнеса = направлениям инноваций</vt:lpstr>
      <vt:lpstr>Презентация PowerPoint</vt:lpstr>
      <vt:lpstr>Малые примеры</vt:lpstr>
      <vt:lpstr>.</vt:lpstr>
      <vt:lpstr>Прибыль увеличивается до размера оборота</vt:lpstr>
      <vt:lpstr>Проблема- нет стоящего софта по ББК</vt:lpstr>
      <vt:lpstr>2. ФОТ с антиворовством в проекте «Топливо»</vt:lpstr>
      <vt:lpstr>Схема технологии «Топливо»</vt:lpstr>
      <vt:lpstr>3. «Сворачивание» обычной АЗС в мобильную</vt:lpstr>
      <vt:lpstr>Какие конкурсы надо проводить по инновациям?</vt:lpstr>
      <vt:lpstr>Конкурс на технологию сушки картофеля - ошибка</vt:lpstr>
      <vt:lpstr>Результаты 2х конкурсов</vt:lpstr>
      <vt:lpstr>Неожиданные выводы по конкурсам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Кондратьевские циклы и инвестиционная модель сегодня</dc:title>
  <dc:creator>Сергей</dc:creator>
  <cp:lastModifiedBy>Игорь</cp:lastModifiedBy>
  <cp:revision>18</cp:revision>
  <dcterms:created xsi:type="dcterms:W3CDTF">2016-12-04T13:34:23Z</dcterms:created>
  <dcterms:modified xsi:type="dcterms:W3CDTF">2016-12-05T08:32:00Z</dcterms:modified>
</cp:coreProperties>
</file>